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9C18AD1-86F2-4432-93ED-E2B44E27B6F0}"/>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ar-IQ"/>
          </a:p>
        </p:txBody>
      </p:sp>
      <p:sp>
        <p:nvSpPr>
          <p:cNvPr id="3" name="عنوان فرعي 2">
            <a:extLst>
              <a:ext uri="{FF2B5EF4-FFF2-40B4-BE49-F238E27FC236}">
                <a16:creationId xmlns:a16="http://schemas.microsoft.com/office/drawing/2014/main" id="{626F5143-45AE-4C7A-85C5-82C9AEE606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ar-IQ"/>
          </a:p>
        </p:txBody>
      </p:sp>
      <p:sp>
        <p:nvSpPr>
          <p:cNvPr id="4" name="عنصر نائب للتاريخ 3">
            <a:extLst>
              <a:ext uri="{FF2B5EF4-FFF2-40B4-BE49-F238E27FC236}">
                <a16:creationId xmlns:a16="http://schemas.microsoft.com/office/drawing/2014/main" id="{FA94EDDA-CD3B-423A-9454-996FB2AD6082}"/>
              </a:ext>
            </a:extLst>
          </p:cNvPr>
          <p:cNvSpPr>
            <a:spLocks noGrp="1"/>
          </p:cNvSpPr>
          <p:nvPr>
            <p:ph type="dt" sz="half" idx="10"/>
          </p:nvPr>
        </p:nvSpPr>
        <p:spPr/>
        <p:txBody>
          <a:bodyPr/>
          <a:lstStyle/>
          <a:p>
            <a:fld id="{6CDA1E59-BF4E-4D55-92D6-9BD67C3BF43B}" type="datetimeFigureOut">
              <a:rPr lang="ar-IQ" smtClean="0"/>
              <a:t>19/11/1442</a:t>
            </a:fld>
            <a:endParaRPr lang="ar-IQ"/>
          </a:p>
        </p:txBody>
      </p:sp>
      <p:sp>
        <p:nvSpPr>
          <p:cNvPr id="5" name="عنصر نائب للتذييل 4">
            <a:extLst>
              <a:ext uri="{FF2B5EF4-FFF2-40B4-BE49-F238E27FC236}">
                <a16:creationId xmlns:a16="http://schemas.microsoft.com/office/drawing/2014/main" id="{45DEEAA1-92BA-4392-BC61-1A0C1F7C5E2F}"/>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37EB4F80-6860-409E-8563-879C9947A530}"/>
              </a:ext>
            </a:extLst>
          </p:cNvPr>
          <p:cNvSpPr>
            <a:spLocks noGrp="1"/>
          </p:cNvSpPr>
          <p:nvPr>
            <p:ph type="sldNum" sz="quarter" idx="12"/>
          </p:nvPr>
        </p:nvSpPr>
        <p:spPr/>
        <p:txBody>
          <a:bodyPr/>
          <a:lstStyle/>
          <a:p>
            <a:fld id="{E1D12E0A-694A-4514-9C89-7B23376D53E6}" type="slidenum">
              <a:rPr lang="ar-IQ" smtClean="0"/>
              <a:t>‹#›</a:t>
            </a:fld>
            <a:endParaRPr lang="ar-IQ"/>
          </a:p>
        </p:txBody>
      </p:sp>
    </p:spTree>
    <p:extLst>
      <p:ext uri="{BB962C8B-B14F-4D97-AF65-F5344CB8AC3E}">
        <p14:creationId xmlns:p14="http://schemas.microsoft.com/office/powerpoint/2010/main" val="3472854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2B8FFCC-C4FE-4BA5-A778-825CB1CC645B}"/>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عنوان العمودي 2">
            <a:extLst>
              <a:ext uri="{FF2B5EF4-FFF2-40B4-BE49-F238E27FC236}">
                <a16:creationId xmlns:a16="http://schemas.microsoft.com/office/drawing/2014/main" id="{369ECAD5-60B1-4624-AE50-0802FAF8396E}"/>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4F947454-1EEF-49B9-A3A3-0D27B718727A}"/>
              </a:ext>
            </a:extLst>
          </p:cNvPr>
          <p:cNvSpPr>
            <a:spLocks noGrp="1"/>
          </p:cNvSpPr>
          <p:nvPr>
            <p:ph type="dt" sz="half" idx="10"/>
          </p:nvPr>
        </p:nvSpPr>
        <p:spPr/>
        <p:txBody>
          <a:bodyPr/>
          <a:lstStyle/>
          <a:p>
            <a:fld id="{6CDA1E59-BF4E-4D55-92D6-9BD67C3BF43B}" type="datetimeFigureOut">
              <a:rPr lang="ar-IQ" smtClean="0"/>
              <a:t>19/11/1442</a:t>
            </a:fld>
            <a:endParaRPr lang="ar-IQ"/>
          </a:p>
        </p:txBody>
      </p:sp>
      <p:sp>
        <p:nvSpPr>
          <p:cNvPr id="5" name="عنصر نائب للتذييل 4">
            <a:extLst>
              <a:ext uri="{FF2B5EF4-FFF2-40B4-BE49-F238E27FC236}">
                <a16:creationId xmlns:a16="http://schemas.microsoft.com/office/drawing/2014/main" id="{EDEEB75E-F44A-4346-B4EF-DFB04157C779}"/>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21020656-A106-466F-AFD3-24639FB7DC3B}"/>
              </a:ext>
            </a:extLst>
          </p:cNvPr>
          <p:cNvSpPr>
            <a:spLocks noGrp="1"/>
          </p:cNvSpPr>
          <p:nvPr>
            <p:ph type="sldNum" sz="quarter" idx="12"/>
          </p:nvPr>
        </p:nvSpPr>
        <p:spPr/>
        <p:txBody>
          <a:bodyPr/>
          <a:lstStyle/>
          <a:p>
            <a:fld id="{E1D12E0A-694A-4514-9C89-7B23376D53E6}" type="slidenum">
              <a:rPr lang="ar-IQ" smtClean="0"/>
              <a:t>‹#›</a:t>
            </a:fld>
            <a:endParaRPr lang="ar-IQ"/>
          </a:p>
        </p:txBody>
      </p:sp>
    </p:spTree>
    <p:extLst>
      <p:ext uri="{BB962C8B-B14F-4D97-AF65-F5344CB8AC3E}">
        <p14:creationId xmlns:p14="http://schemas.microsoft.com/office/powerpoint/2010/main" val="1383074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59A1B6D0-4EA9-4B3F-A456-E81523B9FB63}"/>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endParaRPr lang="ar-IQ"/>
          </a:p>
        </p:txBody>
      </p:sp>
      <p:sp>
        <p:nvSpPr>
          <p:cNvPr id="3" name="عنصر نائب للعنوان العمودي 2">
            <a:extLst>
              <a:ext uri="{FF2B5EF4-FFF2-40B4-BE49-F238E27FC236}">
                <a16:creationId xmlns:a16="http://schemas.microsoft.com/office/drawing/2014/main" id="{D3AABC68-B51D-4A4E-9AB2-DE8F436533A6}"/>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108A505F-7020-4B01-89E5-9AB157216CC6}"/>
              </a:ext>
            </a:extLst>
          </p:cNvPr>
          <p:cNvSpPr>
            <a:spLocks noGrp="1"/>
          </p:cNvSpPr>
          <p:nvPr>
            <p:ph type="dt" sz="half" idx="10"/>
          </p:nvPr>
        </p:nvSpPr>
        <p:spPr/>
        <p:txBody>
          <a:bodyPr/>
          <a:lstStyle/>
          <a:p>
            <a:fld id="{6CDA1E59-BF4E-4D55-92D6-9BD67C3BF43B}" type="datetimeFigureOut">
              <a:rPr lang="ar-IQ" smtClean="0"/>
              <a:t>19/11/1442</a:t>
            </a:fld>
            <a:endParaRPr lang="ar-IQ"/>
          </a:p>
        </p:txBody>
      </p:sp>
      <p:sp>
        <p:nvSpPr>
          <p:cNvPr id="5" name="عنصر نائب للتذييل 4">
            <a:extLst>
              <a:ext uri="{FF2B5EF4-FFF2-40B4-BE49-F238E27FC236}">
                <a16:creationId xmlns:a16="http://schemas.microsoft.com/office/drawing/2014/main" id="{40C81E0E-6646-4C16-B5BE-0DE38817E7F7}"/>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DB623EBA-9B87-49B9-83B4-3A5F4BE956A8}"/>
              </a:ext>
            </a:extLst>
          </p:cNvPr>
          <p:cNvSpPr>
            <a:spLocks noGrp="1"/>
          </p:cNvSpPr>
          <p:nvPr>
            <p:ph type="sldNum" sz="quarter" idx="12"/>
          </p:nvPr>
        </p:nvSpPr>
        <p:spPr/>
        <p:txBody>
          <a:bodyPr/>
          <a:lstStyle/>
          <a:p>
            <a:fld id="{E1D12E0A-694A-4514-9C89-7B23376D53E6}" type="slidenum">
              <a:rPr lang="ar-IQ" smtClean="0"/>
              <a:t>‹#›</a:t>
            </a:fld>
            <a:endParaRPr lang="ar-IQ"/>
          </a:p>
        </p:txBody>
      </p:sp>
    </p:spTree>
    <p:extLst>
      <p:ext uri="{BB962C8B-B14F-4D97-AF65-F5344CB8AC3E}">
        <p14:creationId xmlns:p14="http://schemas.microsoft.com/office/powerpoint/2010/main" val="2526916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D09C27E-4FBA-41B4-BF8B-3AE72F2B9A68}"/>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A74E3FA2-4058-49CA-8761-DE2AD8F5516E}"/>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2653E1A2-EC8D-4ACC-BDD5-6C57F796EF53}"/>
              </a:ext>
            </a:extLst>
          </p:cNvPr>
          <p:cNvSpPr>
            <a:spLocks noGrp="1"/>
          </p:cNvSpPr>
          <p:nvPr>
            <p:ph type="dt" sz="half" idx="10"/>
          </p:nvPr>
        </p:nvSpPr>
        <p:spPr/>
        <p:txBody>
          <a:bodyPr/>
          <a:lstStyle/>
          <a:p>
            <a:fld id="{6CDA1E59-BF4E-4D55-92D6-9BD67C3BF43B}" type="datetimeFigureOut">
              <a:rPr lang="ar-IQ" smtClean="0"/>
              <a:t>19/11/1442</a:t>
            </a:fld>
            <a:endParaRPr lang="ar-IQ"/>
          </a:p>
        </p:txBody>
      </p:sp>
      <p:sp>
        <p:nvSpPr>
          <p:cNvPr id="5" name="عنصر نائب للتذييل 4">
            <a:extLst>
              <a:ext uri="{FF2B5EF4-FFF2-40B4-BE49-F238E27FC236}">
                <a16:creationId xmlns:a16="http://schemas.microsoft.com/office/drawing/2014/main" id="{35C84A12-6866-4E10-BDCE-BB65F38EF92B}"/>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44F8BADA-2AD6-4BB9-B26B-43E77A0814F6}"/>
              </a:ext>
            </a:extLst>
          </p:cNvPr>
          <p:cNvSpPr>
            <a:spLocks noGrp="1"/>
          </p:cNvSpPr>
          <p:nvPr>
            <p:ph type="sldNum" sz="quarter" idx="12"/>
          </p:nvPr>
        </p:nvSpPr>
        <p:spPr/>
        <p:txBody>
          <a:bodyPr/>
          <a:lstStyle/>
          <a:p>
            <a:fld id="{E1D12E0A-694A-4514-9C89-7B23376D53E6}" type="slidenum">
              <a:rPr lang="ar-IQ" smtClean="0"/>
              <a:t>‹#›</a:t>
            </a:fld>
            <a:endParaRPr lang="ar-IQ"/>
          </a:p>
        </p:txBody>
      </p:sp>
    </p:spTree>
    <p:extLst>
      <p:ext uri="{BB962C8B-B14F-4D97-AF65-F5344CB8AC3E}">
        <p14:creationId xmlns:p14="http://schemas.microsoft.com/office/powerpoint/2010/main" val="879517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0D31300-223A-491F-A06E-AE5F5AF8247E}"/>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AA70D651-3413-4A63-ADC8-5742B32363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37647554-B24E-4ACC-A424-BF487A9D0809}"/>
              </a:ext>
            </a:extLst>
          </p:cNvPr>
          <p:cNvSpPr>
            <a:spLocks noGrp="1"/>
          </p:cNvSpPr>
          <p:nvPr>
            <p:ph type="dt" sz="half" idx="10"/>
          </p:nvPr>
        </p:nvSpPr>
        <p:spPr/>
        <p:txBody>
          <a:bodyPr/>
          <a:lstStyle/>
          <a:p>
            <a:fld id="{6CDA1E59-BF4E-4D55-92D6-9BD67C3BF43B}" type="datetimeFigureOut">
              <a:rPr lang="ar-IQ" smtClean="0"/>
              <a:t>19/11/1442</a:t>
            </a:fld>
            <a:endParaRPr lang="ar-IQ"/>
          </a:p>
        </p:txBody>
      </p:sp>
      <p:sp>
        <p:nvSpPr>
          <p:cNvPr id="5" name="عنصر نائب للتذييل 4">
            <a:extLst>
              <a:ext uri="{FF2B5EF4-FFF2-40B4-BE49-F238E27FC236}">
                <a16:creationId xmlns:a16="http://schemas.microsoft.com/office/drawing/2014/main" id="{47F6884D-24FF-48E3-BE37-817B227D5140}"/>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1BA6FBED-5C56-4308-8D92-5633191FA08A}"/>
              </a:ext>
            </a:extLst>
          </p:cNvPr>
          <p:cNvSpPr>
            <a:spLocks noGrp="1"/>
          </p:cNvSpPr>
          <p:nvPr>
            <p:ph type="sldNum" sz="quarter" idx="12"/>
          </p:nvPr>
        </p:nvSpPr>
        <p:spPr/>
        <p:txBody>
          <a:bodyPr/>
          <a:lstStyle/>
          <a:p>
            <a:fld id="{E1D12E0A-694A-4514-9C89-7B23376D53E6}" type="slidenum">
              <a:rPr lang="ar-IQ" smtClean="0"/>
              <a:t>‹#›</a:t>
            </a:fld>
            <a:endParaRPr lang="ar-IQ"/>
          </a:p>
        </p:txBody>
      </p:sp>
    </p:spTree>
    <p:extLst>
      <p:ext uri="{BB962C8B-B14F-4D97-AF65-F5344CB8AC3E}">
        <p14:creationId xmlns:p14="http://schemas.microsoft.com/office/powerpoint/2010/main" val="3533756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F10B015-E02E-4D2D-B0B9-14007A050F35}"/>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CA61396E-2422-4834-8176-98010EC0BB44}"/>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محتوى 3">
            <a:extLst>
              <a:ext uri="{FF2B5EF4-FFF2-40B4-BE49-F238E27FC236}">
                <a16:creationId xmlns:a16="http://schemas.microsoft.com/office/drawing/2014/main" id="{6C1E44A7-2FAA-4669-BCFB-15F0B2843315}"/>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تاريخ 4">
            <a:extLst>
              <a:ext uri="{FF2B5EF4-FFF2-40B4-BE49-F238E27FC236}">
                <a16:creationId xmlns:a16="http://schemas.microsoft.com/office/drawing/2014/main" id="{536F6628-FA01-4517-903E-7B0BBAE70925}"/>
              </a:ext>
            </a:extLst>
          </p:cNvPr>
          <p:cNvSpPr>
            <a:spLocks noGrp="1"/>
          </p:cNvSpPr>
          <p:nvPr>
            <p:ph type="dt" sz="half" idx="10"/>
          </p:nvPr>
        </p:nvSpPr>
        <p:spPr/>
        <p:txBody>
          <a:bodyPr/>
          <a:lstStyle/>
          <a:p>
            <a:fld id="{6CDA1E59-BF4E-4D55-92D6-9BD67C3BF43B}" type="datetimeFigureOut">
              <a:rPr lang="ar-IQ" smtClean="0"/>
              <a:t>19/11/1442</a:t>
            </a:fld>
            <a:endParaRPr lang="ar-IQ"/>
          </a:p>
        </p:txBody>
      </p:sp>
      <p:sp>
        <p:nvSpPr>
          <p:cNvPr id="6" name="عنصر نائب للتذييل 5">
            <a:extLst>
              <a:ext uri="{FF2B5EF4-FFF2-40B4-BE49-F238E27FC236}">
                <a16:creationId xmlns:a16="http://schemas.microsoft.com/office/drawing/2014/main" id="{5B805528-CFB9-4361-BA06-FC1F60C3180C}"/>
              </a:ext>
            </a:extLst>
          </p:cNvPr>
          <p:cNvSpPr>
            <a:spLocks noGrp="1"/>
          </p:cNvSpPr>
          <p:nvPr>
            <p:ph type="ftr" sz="quarter" idx="11"/>
          </p:nvPr>
        </p:nvSpPr>
        <p:spPr/>
        <p:txBody>
          <a:bodyPr/>
          <a:lstStyle/>
          <a:p>
            <a:endParaRPr lang="ar-IQ"/>
          </a:p>
        </p:txBody>
      </p:sp>
      <p:sp>
        <p:nvSpPr>
          <p:cNvPr id="7" name="عنصر نائب لرقم الشريحة 6">
            <a:extLst>
              <a:ext uri="{FF2B5EF4-FFF2-40B4-BE49-F238E27FC236}">
                <a16:creationId xmlns:a16="http://schemas.microsoft.com/office/drawing/2014/main" id="{B90BE666-8BD5-4B21-966F-2D26EA6B6EF6}"/>
              </a:ext>
            </a:extLst>
          </p:cNvPr>
          <p:cNvSpPr>
            <a:spLocks noGrp="1"/>
          </p:cNvSpPr>
          <p:nvPr>
            <p:ph type="sldNum" sz="quarter" idx="12"/>
          </p:nvPr>
        </p:nvSpPr>
        <p:spPr/>
        <p:txBody>
          <a:bodyPr/>
          <a:lstStyle/>
          <a:p>
            <a:fld id="{E1D12E0A-694A-4514-9C89-7B23376D53E6}" type="slidenum">
              <a:rPr lang="ar-IQ" smtClean="0"/>
              <a:t>‹#›</a:t>
            </a:fld>
            <a:endParaRPr lang="ar-IQ"/>
          </a:p>
        </p:txBody>
      </p:sp>
    </p:spTree>
    <p:extLst>
      <p:ext uri="{BB962C8B-B14F-4D97-AF65-F5344CB8AC3E}">
        <p14:creationId xmlns:p14="http://schemas.microsoft.com/office/powerpoint/2010/main" val="1325286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E148152-DDE0-484A-890D-E57BA266FBD2}"/>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36159314-DBF4-42D3-8748-F680F35924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0E12FF51-30AE-4D56-B821-F17B05DE1E2F}"/>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نص 4">
            <a:extLst>
              <a:ext uri="{FF2B5EF4-FFF2-40B4-BE49-F238E27FC236}">
                <a16:creationId xmlns:a16="http://schemas.microsoft.com/office/drawing/2014/main" id="{882BA850-0FE0-4EF4-A1F9-59EAAC7BE8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9370A0EF-3FAA-470B-8348-CFDB462CD82C}"/>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7" name="عنصر نائب للتاريخ 6">
            <a:extLst>
              <a:ext uri="{FF2B5EF4-FFF2-40B4-BE49-F238E27FC236}">
                <a16:creationId xmlns:a16="http://schemas.microsoft.com/office/drawing/2014/main" id="{0B216694-6C54-42A8-A75B-6740CB004620}"/>
              </a:ext>
            </a:extLst>
          </p:cNvPr>
          <p:cNvSpPr>
            <a:spLocks noGrp="1"/>
          </p:cNvSpPr>
          <p:nvPr>
            <p:ph type="dt" sz="half" idx="10"/>
          </p:nvPr>
        </p:nvSpPr>
        <p:spPr/>
        <p:txBody>
          <a:bodyPr/>
          <a:lstStyle/>
          <a:p>
            <a:fld id="{6CDA1E59-BF4E-4D55-92D6-9BD67C3BF43B}" type="datetimeFigureOut">
              <a:rPr lang="ar-IQ" smtClean="0"/>
              <a:t>19/11/1442</a:t>
            </a:fld>
            <a:endParaRPr lang="ar-IQ"/>
          </a:p>
        </p:txBody>
      </p:sp>
      <p:sp>
        <p:nvSpPr>
          <p:cNvPr id="8" name="عنصر نائب للتذييل 7">
            <a:extLst>
              <a:ext uri="{FF2B5EF4-FFF2-40B4-BE49-F238E27FC236}">
                <a16:creationId xmlns:a16="http://schemas.microsoft.com/office/drawing/2014/main" id="{D9788027-E91C-4C38-8DCC-0562D3F06FBF}"/>
              </a:ext>
            </a:extLst>
          </p:cNvPr>
          <p:cNvSpPr>
            <a:spLocks noGrp="1"/>
          </p:cNvSpPr>
          <p:nvPr>
            <p:ph type="ftr" sz="quarter" idx="11"/>
          </p:nvPr>
        </p:nvSpPr>
        <p:spPr/>
        <p:txBody>
          <a:bodyPr/>
          <a:lstStyle/>
          <a:p>
            <a:endParaRPr lang="ar-IQ"/>
          </a:p>
        </p:txBody>
      </p:sp>
      <p:sp>
        <p:nvSpPr>
          <p:cNvPr id="9" name="عنصر نائب لرقم الشريحة 8">
            <a:extLst>
              <a:ext uri="{FF2B5EF4-FFF2-40B4-BE49-F238E27FC236}">
                <a16:creationId xmlns:a16="http://schemas.microsoft.com/office/drawing/2014/main" id="{5E4FC239-5ACF-4B83-93F7-850EDB722846}"/>
              </a:ext>
            </a:extLst>
          </p:cNvPr>
          <p:cNvSpPr>
            <a:spLocks noGrp="1"/>
          </p:cNvSpPr>
          <p:nvPr>
            <p:ph type="sldNum" sz="quarter" idx="12"/>
          </p:nvPr>
        </p:nvSpPr>
        <p:spPr/>
        <p:txBody>
          <a:bodyPr/>
          <a:lstStyle/>
          <a:p>
            <a:fld id="{E1D12E0A-694A-4514-9C89-7B23376D53E6}" type="slidenum">
              <a:rPr lang="ar-IQ" smtClean="0"/>
              <a:t>‹#›</a:t>
            </a:fld>
            <a:endParaRPr lang="ar-IQ"/>
          </a:p>
        </p:txBody>
      </p:sp>
    </p:spTree>
    <p:extLst>
      <p:ext uri="{BB962C8B-B14F-4D97-AF65-F5344CB8AC3E}">
        <p14:creationId xmlns:p14="http://schemas.microsoft.com/office/powerpoint/2010/main" val="2374643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D80BF9C-AF2A-4147-9F19-73235BEEF85F}"/>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تاريخ 2">
            <a:extLst>
              <a:ext uri="{FF2B5EF4-FFF2-40B4-BE49-F238E27FC236}">
                <a16:creationId xmlns:a16="http://schemas.microsoft.com/office/drawing/2014/main" id="{9673605D-9C8A-479A-B680-AE0EB6D1F421}"/>
              </a:ext>
            </a:extLst>
          </p:cNvPr>
          <p:cNvSpPr>
            <a:spLocks noGrp="1"/>
          </p:cNvSpPr>
          <p:nvPr>
            <p:ph type="dt" sz="half" idx="10"/>
          </p:nvPr>
        </p:nvSpPr>
        <p:spPr/>
        <p:txBody>
          <a:bodyPr/>
          <a:lstStyle/>
          <a:p>
            <a:fld id="{6CDA1E59-BF4E-4D55-92D6-9BD67C3BF43B}" type="datetimeFigureOut">
              <a:rPr lang="ar-IQ" smtClean="0"/>
              <a:t>19/11/1442</a:t>
            </a:fld>
            <a:endParaRPr lang="ar-IQ"/>
          </a:p>
        </p:txBody>
      </p:sp>
      <p:sp>
        <p:nvSpPr>
          <p:cNvPr id="4" name="عنصر نائب للتذييل 3">
            <a:extLst>
              <a:ext uri="{FF2B5EF4-FFF2-40B4-BE49-F238E27FC236}">
                <a16:creationId xmlns:a16="http://schemas.microsoft.com/office/drawing/2014/main" id="{634367BE-3DC0-4725-9716-3854E42A266D}"/>
              </a:ext>
            </a:extLst>
          </p:cNvPr>
          <p:cNvSpPr>
            <a:spLocks noGrp="1"/>
          </p:cNvSpPr>
          <p:nvPr>
            <p:ph type="ftr" sz="quarter" idx="11"/>
          </p:nvPr>
        </p:nvSpPr>
        <p:spPr/>
        <p:txBody>
          <a:bodyPr/>
          <a:lstStyle/>
          <a:p>
            <a:endParaRPr lang="ar-IQ"/>
          </a:p>
        </p:txBody>
      </p:sp>
      <p:sp>
        <p:nvSpPr>
          <p:cNvPr id="5" name="عنصر نائب لرقم الشريحة 4">
            <a:extLst>
              <a:ext uri="{FF2B5EF4-FFF2-40B4-BE49-F238E27FC236}">
                <a16:creationId xmlns:a16="http://schemas.microsoft.com/office/drawing/2014/main" id="{0E9237C7-4C6E-4BA0-842D-3C813F642633}"/>
              </a:ext>
            </a:extLst>
          </p:cNvPr>
          <p:cNvSpPr>
            <a:spLocks noGrp="1"/>
          </p:cNvSpPr>
          <p:nvPr>
            <p:ph type="sldNum" sz="quarter" idx="12"/>
          </p:nvPr>
        </p:nvSpPr>
        <p:spPr/>
        <p:txBody>
          <a:bodyPr/>
          <a:lstStyle/>
          <a:p>
            <a:fld id="{E1D12E0A-694A-4514-9C89-7B23376D53E6}" type="slidenum">
              <a:rPr lang="ar-IQ" smtClean="0"/>
              <a:t>‹#›</a:t>
            </a:fld>
            <a:endParaRPr lang="ar-IQ"/>
          </a:p>
        </p:txBody>
      </p:sp>
    </p:spTree>
    <p:extLst>
      <p:ext uri="{BB962C8B-B14F-4D97-AF65-F5344CB8AC3E}">
        <p14:creationId xmlns:p14="http://schemas.microsoft.com/office/powerpoint/2010/main" val="1394474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CD421AA9-93E3-4B9F-8A4E-881B0529E222}"/>
              </a:ext>
            </a:extLst>
          </p:cNvPr>
          <p:cNvSpPr>
            <a:spLocks noGrp="1"/>
          </p:cNvSpPr>
          <p:nvPr>
            <p:ph type="dt" sz="half" idx="10"/>
          </p:nvPr>
        </p:nvSpPr>
        <p:spPr/>
        <p:txBody>
          <a:bodyPr/>
          <a:lstStyle/>
          <a:p>
            <a:fld id="{6CDA1E59-BF4E-4D55-92D6-9BD67C3BF43B}" type="datetimeFigureOut">
              <a:rPr lang="ar-IQ" smtClean="0"/>
              <a:t>19/11/1442</a:t>
            </a:fld>
            <a:endParaRPr lang="ar-IQ"/>
          </a:p>
        </p:txBody>
      </p:sp>
      <p:sp>
        <p:nvSpPr>
          <p:cNvPr id="3" name="عنصر نائب للتذييل 2">
            <a:extLst>
              <a:ext uri="{FF2B5EF4-FFF2-40B4-BE49-F238E27FC236}">
                <a16:creationId xmlns:a16="http://schemas.microsoft.com/office/drawing/2014/main" id="{7A253B1A-97A1-4614-A48B-B98FE540F1DE}"/>
              </a:ext>
            </a:extLst>
          </p:cNvPr>
          <p:cNvSpPr>
            <a:spLocks noGrp="1"/>
          </p:cNvSpPr>
          <p:nvPr>
            <p:ph type="ftr" sz="quarter" idx="11"/>
          </p:nvPr>
        </p:nvSpPr>
        <p:spPr/>
        <p:txBody>
          <a:bodyPr/>
          <a:lstStyle/>
          <a:p>
            <a:endParaRPr lang="ar-IQ"/>
          </a:p>
        </p:txBody>
      </p:sp>
      <p:sp>
        <p:nvSpPr>
          <p:cNvPr id="4" name="عنصر نائب لرقم الشريحة 3">
            <a:extLst>
              <a:ext uri="{FF2B5EF4-FFF2-40B4-BE49-F238E27FC236}">
                <a16:creationId xmlns:a16="http://schemas.microsoft.com/office/drawing/2014/main" id="{AD3F469B-6B53-4D9B-90DF-8C6F193480B3}"/>
              </a:ext>
            </a:extLst>
          </p:cNvPr>
          <p:cNvSpPr>
            <a:spLocks noGrp="1"/>
          </p:cNvSpPr>
          <p:nvPr>
            <p:ph type="sldNum" sz="quarter" idx="12"/>
          </p:nvPr>
        </p:nvSpPr>
        <p:spPr/>
        <p:txBody>
          <a:bodyPr/>
          <a:lstStyle/>
          <a:p>
            <a:fld id="{E1D12E0A-694A-4514-9C89-7B23376D53E6}" type="slidenum">
              <a:rPr lang="ar-IQ" smtClean="0"/>
              <a:t>‹#›</a:t>
            </a:fld>
            <a:endParaRPr lang="ar-IQ"/>
          </a:p>
        </p:txBody>
      </p:sp>
    </p:spTree>
    <p:extLst>
      <p:ext uri="{BB962C8B-B14F-4D97-AF65-F5344CB8AC3E}">
        <p14:creationId xmlns:p14="http://schemas.microsoft.com/office/powerpoint/2010/main" val="731310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FAB4470-977B-4EC6-9DCE-9F596A2F8CEB}"/>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DC02CB10-A1CE-4117-8487-A6959D43C0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نص 3">
            <a:extLst>
              <a:ext uri="{FF2B5EF4-FFF2-40B4-BE49-F238E27FC236}">
                <a16:creationId xmlns:a16="http://schemas.microsoft.com/office/drawing/2014/main" id="{845AE592-AD3B-4563-96DF-95FA0B307E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80E1D073-1A29-4DBF-B3D0-B0BDA3842E66}"/>
              </a:ext>
            </a:extLst>
          </p:cNvPr>
          <p:cNvSpPr>
            <a:spLocks noGrp="1"/>
          </p:cNvSpPr>
          <p:nvPr>
            <p:ph type="dt" sz="half" idx="10"/>
          </p:nvPr>
        </p:nvSpPr>
        <p:spPr/>
        <p:txBody>
          <a:bodyPr/>
          <a:lstStyle/>
          <a:p>
            <a:fld id="{6CDA1E59-BF4E-4D55-92D6-9BD67C3BF43B}" type="datetimeFigureOut">
              <a:rPr lang="ar-IQ" smtClean="0"/>
              <a:t>19/11/1442</a:t>
            </a:fld>
            <a:endParaRPr lang="ar-IQ"/>
          </a:p>
        </p:txBody>
      </p:sp>
      <p:sp>
        <p:nvSpPr>
          <p:cNvPr id="6" name="عنصر نائب للتذييل 5">
            <a:extLst>
              <a:ext uri="{FF2B5EF4-FFF2-40B4-BE49-F238E27FC236}">
                <a16:creationId xmlns:a16="http://schemas.microsoft.com/office/drawing/2014/main" id="{A41FAB4A-5A2F-49C0-9BA0-46AA90118313}"/>
              </a:ext>
            </a:extLst>
          </p:cNvPr>
          <p:cNvSpPr>
            <a:spLocks noGrp="1"/>
          </p:cNvSpPr>
          <p:nvPr>
            <p:ph type="ftr" sz="quarter" idx="11"/>
          </p:nvPr>
        </p:nvSpPr>
        <p:spPr/>
        <p:txBody>
          <a:bodyPr/>
          <a:lstStyle/>
          <a:p>
            <a:endParaRPr lang="ar-IQ"/>
          </a:p>
        </p:txBody>
      </p:sp>
      <p:sp>
        <p:nvSpPr>
          <p:cNvPr id="7" name="عنصر نائب لرقم الشريحة 6">
            <a:extLst>
              <a:ext uri="{FF2B5EF4-FFF2-40B4-BE49-F238E27FC236}">
                <a16:creationId xmlns:a16="http://schemas.microsoft.com/office/drawing/2014/main" id="{E7313838-3EC7-4FE8-9C6F-6F72921F94D5}"/>
              </a:ext>
            </a:extLst>
          </p:cNvPr>
          <p:cNvSpPr>
            <a:spLocks noGrp="1"/>
          </p:cNvSpPr>
          <p:nvPr>
            <p:ph type="sldNum" sz="quarter" idx="12"/>
          </p:nvPr>
        </p:nvSpPr>
        <p:spPr/>
        <p:txBody>
          <a:bodyPr/>
          <a:lstStyle/>
          <a:p>
            <a:fld id="{E1D12E0A-694A-4514-9C89-7B23376D53E6}" type="slidenum">
              <a:rPr lang="ar-IQ" smtClean="0"/>
              <a:t>‹#›</a:t>
            </a:fld>
            <a:endParaRPr lang="ar-IQ"/>
          </a:p>
        </p:txBody>
      </p:sp>
    </p:spTree>
    <p:extLst>
      <p:ext uri="{BB962C8B-B14F-4D97-AF65-F5344CB8AC3E}">
        <p14:creationId xmlns:p14="http://schemas.microsoft.com/office/powerpoint/2010/main" val="200646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AF788CB-CFAF-412D-B0F8-9C5F9413F005}"/>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IQ"/>
          </a:p>
        </p:txBody>
      </p:sp>
      <p:sp>
        <p:nvSpPr>
          <p:cNvPr id="3" name="عنصر نائب للصورة 2">
            <a:extLst>
              <a:ext uri="{FF2B5EF4-FFF2-40B4-BE49-F238E27FC236}">
                <a16:creationId xmlns:a16="http://schemas.microsoft.com/office/drawing/2014/main" id="{ACF73E36-8FE4-4893-BF71-DA9970D8F2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a:extLst>
              <a:ext uri="{FF2B5EF4-FFF2-40B4-BE49-F238E27FC236}">
                <a16:creationId xmlns:a16="http://schemas.microsoft.com/office/drawing/2014/main" id="{BB6F0F4C-B2F3-4BE4-BF33-BBF407C8D7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7B24DADF-6C2E-41C8-A101-D6E16177BEF3}"/>
              </a:ext>
            </a:extLst>
          </p:cNvPr>
          <p:cNvSpPr>
            <a:spLocks noGrp="1"/>
          </p:cNvSpPr>
          <p:nvPr>
            <p:ph type="dt" sz="half" idx="10"/>
          </p:nvPr>
        </p:nvSpPr>
        <p:spPr/>
        <p:txBody>
          <a:bodyPr/>
          <a:lstStyle/>
          <a:p>
            <a:fld id="{6CDA1E59-BF4E-4D55-92D6-9BD67C3BF43B}" type="datetimeFigureOut">
              <a:rPr lang="ar-IQ" smtClean="0"/>
              <a:t>19/11/1442</a:t>
            </a:fld>
            <a:endParaRPr lang="ar-IQ"/>
          </a:p>
        </p:txBody>
      </p:sp>
      <p:sp>
        <p:nvSpPr>
          <p:cNvPr id="6" name="عنصر نائب للتذييل 5">
            <a:extLst>
              <a:ext uri="{FF2B5EF4-FFF2-40B4-BE49-F238E27FC236}">
                <a16:creationId xmlns:a16="http://schemas.microsoft.com/office/drawing/2014/main" id="{089A2605-49FF-4169-A87A-818101308A19}"/>
              </a:ext>
            </a:extLst>
          </p:cNvPr>
          <p:cNvSpPr>
            <a:spLocks noGrp="1"/>
          </p:cNvSpPr>
          <p:nvPr>
            <p:ph type="ftr" sz="quarter" idx="11"/>
          </p:nvPr>
        </p:nvSpPr>
        <p:spPr/>
        <p:txBody>
          <a:bodyPr/>
          <a:lstStyle/>
          <a:p>
            <a:endParaRPr lang="ar-IQ"/>
          </a:p>
        </p:txBody>
      </p:sp>
      <p:sp>
        <p:nvSpPr>
          <p:cNvPr id="7" name="عنصر نائب لرقم الشريحة 6">
            <a:extLst>
              <a:ext uri="{FF2B5EF4-FFF2-40B4-BE49-F238E27FC236}">
                <a16:creationId xmlns:a16="http://schemas.microsoft.com/office/drawing/2014/main" id="{3D170619-DF63-44FD-91F8-91CF05FE572D}"/>
              </a:ext>
            </a:extLst>
          </p:cNvPr>
          <p:cNvSpPr>
            <a:spLocks noGrp="1"/>
          </p:cNvSpPr>
          <p:nvPr>
            <p:ph type="sldNum" sz="quarter" idx="12"/>
          </p:nvPr>
        </p:nvSpPr>
        <p:spPr/>
        <p:txBody>
          <a:bodyPr/>
          <a:lstStyle/>
          <a:p>
            <a:fld id="{E1D12E0A-694A-4514-9C89-7B23376D53E6}" type="slidenum">
              <a:rPr lang="ar-IQ" smtClean="0"/>
              <a:t>‹#›</a:t>
            </a:fld>
            <a:endParaRPr lang="ar-IQ"/>
          </a:p>
        </p:txBody>
      </p:sp>
    </p:spTree>
    <p:extLst>
      <p:ext uri="{BB962C8B-B14F-4D97-AF65-F5344CB8AC3E}">
        <p14:creationId xmlns:p14="http://schemas.microsoft.com/office/powerpoint/2010/main" val="1045999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A82AD571-DFF3-4D71-910C-2597C82E067B}"/>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29748B0B-89AC-406D-9402-9D8FD54EFCD1}"/>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6ADB9AA7-F70C-437D-BB17-9664C88D840C}"/>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CDA1E59-BF4E-4D55-92D6-9BD67C3BF43B}" type="datetimeFigureOut">
              <a:rPr lang="ar-IQ" smtClean="0"/>
              <a:t>19/11/1442</a:t>
            </a:fld>
            <a:endParaRPr lang="ar-IQ"/>
          </a:p>
        </p:txBody>
      </p:sp>
      <p:sp>
        <p:nvSpPr>
          <p:cNvPr id="5" name="عنصر نائب للتذييل 4">
            <a:extLst>
              <a:ext uri="{FF2B5EF4-FFF2-40B4-BE49-F238E27FC236}">
                <a16:creationId xmlns:a16="http://schemas.microsoft.com/office/drawing/2014/main" id="{98D57330-940D-4A32-939C-969E0639D4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a:extLst>
              <a:ext uri="{FF2B5EF4-FFF2-40B4-BE49-F238E27FC236}">
                <a16:creationId xmlns:a16="http://schemas.microsoft.com/office/drawing/2014/main" id="{44D1CDF2-1D7D-4EFF-A2CF-1132BFAEC0CE}"/>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1D12E0A-694A-4514-9C89-7B23376D53E6}" type="slidenum">
              <a:rPr lang="ar-IQ" smtClean="0"/>
              <a:t>‹#›</a:t>
            </a:fld>
            <a:endParaRPr lang="ar-IQ"/>
          </a:p>
        </p:txBody>
      </p:sp>
    </p:spTree>
    <p:extLst>
      <p:ext uri="{BB962C8B-B14F-4D97-AF65-F5344CB8AC3E}">
        <p14:creationId xmlns:p14="http://schemas.microsoft.com/office/powerpoint/2010/main" val="9073320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CC5DC50-782F-420D-9F50-182EDE35BD69}"/>
              </a:ext>
            </a:extLst>
          </p:cNvPr>
          <p:cNvSpPr>
            <a:spLocks noGrp="1"/>
          </p:cNvSpPr>
          <p:nvPr>
            <p:ph type="title"/>
          </p:nvPr>
        </p:nvSpPr>
        <p:spPr>
          <a:xfrm>
            <a:off x="0" y="1"/>
            <a:ext cx="12192000" cy="2236762"/>
          </a:xfrm>
        </p:spPr>
        <p:txBody>
          <a:bodyPr>
            <a:normAutofit fontScale="90000"/>
          </a:bodyPr>
          <a:lstStyle/>
          <a:p>
            <a:pPr algn="r" rtl="1"/>
            <a:r>
              <a:rPr lang="ar-IQ" b="1" dirty="0"/>
              <a:t>        الحروف المشبهات بليس(ما- لا- لات- إن)</a:t>
            </a:r>
            <a:br>
              <a:rPr lang="ar-IQ" b="1" dirty="0"/>
            </a:br>
            <a:r>
              <a:rPr lang="ar-IQ" b="1" dirty="0"/>
              <a:t>        أولاً- (ما)</a:t>
            </a:r>
            <a:br>
              <a:rPr lang="ar-IQ" b="1" dirty="0"/>
            </a:br>
            <a:r>
              <a:rPr lang="ar-IQ" b="1" dirty="0"/>
              <a:t>        إعمالَ ليس أُعملتْ ما دون إن ... مع بقا النّفي وترتيبٍ زُكِنْ</a:t>
            </a:r>
            <a:br>
              <a:rPr lang="ar-IQ" b="1" dirty="0"/>
            </a:br>
            <a:r>
              <a:rPr lang="ar-IQ" b="1" dirty="0"/>
              <a:t>        وسبقَ حرفِ جرٍّ أو ظرفٍ كما ... بي أنت مَعنياً أجاز </a:t>
            </a:r>
            <a:r>
              <a:rPr lang="ar-IQ" b="1" dirty="0" err="1"/>
              <a:t>العُلما</a:t>
            </a:r>
            <a:endParaRPr lang="ar-IQ" b="1" dirty="0"/>
          </a:p>
        </p:txBody>
      </p:sp>
      <p:sp>
        <p:nvSpPr>
          <p:cNvPr id="3" name="عنصر نائب للمحتوى 2">
            <a:extLst>
              <a:ext uri="{FF2B5EF4-FFF2-40B4-BE49-F238E27FC236}">
                <a16:creationId xmlns:a16="http://schemas.microsoft.com/office/drawing/2014/main" id="{9E98ED42-9D7A-4F18-B13C-C569AC7BD0AA}"/>
              </a:ext>
            </a:extLst>
          </p:cNvPr>
          <p:cNvSpPr>
            <a:spLocks noGrp="1"/>
          </p:cNvSpPr>
          <p:nvPr>
            <p:ph idx="1"/>
          </p:nvPr>
        </p:nvSpPr>
        <p:spPr>
          <a:xfrm>
            <a:off x="0" y="2236763"/>
            <a:ext cx="12192000" cy="4621236"/>
          </a:xfrm>
          <a:solidFill>
            <a:schemeClr val="tx1"/>
          </a:solidFill>
        </p:spPr>
        <p:txBody>
          <a:bodyPr/>
          <a:lstStyle/>
          <a:p>
            <a:pPr marL="0" indent="0" algn="just">
              <a:buNone/>
            </a:pPr>
            <a:endParaRPr lang="ar-IQ" sz="3600" b="1" dirty="0">
              <a:solidFill>
                <a:schemeClr val="bg1"/>
              </a:solidFill>
            </a:endParaRPr>
          </a:p>
          <a:p>
            <a:pPr marL="0" indent="0" algn="just">
              <a:buNone/>
            </a:pPr>
            <a:r>
              <a:rPr lang="ar-IQ" sz="3600" b="1" dirty="0">
                <a:solidFill>
                  <a:schemeClr val="bg1"/>
                </a:solidFill>
              </a:rPr>
              <a:t>في لغة بني تميم لا تعمل (ما) شيئاً فيقولون (ما زيدٌ قائمٌ) لأنها حرف لا يختص لدخوله على الاسم كما في المثال السابق، وعلى الفعل نحو (ما يقوم زيدٌ) وما لا يختص فحقه ألاّ يعمل.</a:t>
            </a:r>
          </a:p>
          <a:p>
            <a:pPr algn="just" rtl="1"/>
            <a:r>
              <a:rPr lang="ar-IQ" sz="3600" b="1" dirty="0">
                <a:solidFill>
                  <a:schemeClr val="bg1"/>
                </a:solidFill>
              </a:rPr>
              <a:t>ولغة أهل الحجاز إعمالها كعمل ليس لشبهها بها في أنها لنفي الحال عند الإطلاق فيقولون: (ما زيدٌ قائماً) قال الله تعالى: {مَا هَذَا بَشَراً} وقال تعالى: {مَا هُنَّ أُمَّهَاتِهِمْ} وقال الشاعر:</a:t>
            </a:r>
          </a:p>
          <a:p>
            <a:pPr marL="0" indent="0" algn="just" rtl="1">
              <a:buNone/>
            </a:pPr>
            <a:r>
              <a:rPr lang="ar-IQ" sz="3600" b="1" dirty="0">
                <a:solidFill>
                  <a:schemeClr val="bg1"/>
                </a:solidFill>
              </a:rPr>
              <a:t>           أبناؤها </a:t>
            </a:r>
            <a:r>
              <a:rPr lang="ar-IQ" sz="3600" b="1" dirty="0" err="1">
                <a:solidFill>
                  <a:schemeClr val="bg1"/>
                </a:solidFill>
              </a:rPr>
              <a:t>مُتَكنِّفون</a:t>
            </a:r>
            <a:r>
              <a:rPr lang="ar-IQ" sz="3600" b="1" dirty="0">
                <a:solidFill>
                  <a:schemeClr val="bg1"/>
                </a:solidFill>
              </a:rPr>
              <a:t> أباهم ... </a:t>
            </a:r>
            <a:r>
              <a:rPr lang="ar-IQ" sz="3600" b="1" dirty="0" err="1">
                <a:solidFill>
                  <a:schemeClr val="bg1"/>
                </a:solidFill>
              </a:rPr>
              <a:t>حَنِقُو</a:t>
            </a:r>
            <a:r>
              <a:rPr lang="ar-IQ" sz="3600" b="1" dirty="0">
                <a:solidFill>
                  <a:schemeClr val="bg1"/>
                </a:solidFill>
              </a:rPr>
              <a:t> الصُّدُورِ وما هم أولادَها</a:t>
            </a:r>
          </a:p>
          <a:p>
            <a:endParaRPr lang="ar-IQ" dirty="0">
              <a:solidFill>
                <a:schemeClr val="bg1"/>
              </a:solidFill>
            </a:endParaRPr>
          </a:p>
          <a:p>
            <a:endParaRPr lang="ar-IQ" dirty="0">
              <a:solidFill>
                <a:schemeClr val="bg1"/>
              </a:solidFill>
            </a:endParaRPr>
          </a:p>
        </p:txBody>
      </p:sp>
    </p:spTree>
    <p:extLst>
      <p:ext uri="{BB962C8B-B14F-4D97-AF65-F5344CB8AC3E}">
        <p14:creationId xmlns:p14="http://schemas.microsoft.com/office/powerpoint/2010/main" val="2148934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55C0387-DB0F-4DB7-A85D-720A7017B36D}"/>
              </a:ext>
            </a:extLst>
          </p:cNvPr>
          <p:cNvSpPr>
            <a:spLocks noGrp="1"/>
          </p:cNvSpPr>
          <p:nvPr>
            <p:ph type="title"/>
          </p:nvPr>
        </p:nvSpPr>
        <p:spPr>
          <a:xfrm>
            <a:off x="0" y="1"/>
            <a:ext cx="12192000" cy="1012873"/>
          </a:xfrm>
        </p:spPr>
        <p:txBody>
          <a:bodyPr/>
          <a:lstStyle/>
          <a:p>
            <a:r>
              <a:rPr lang="ar-IQ" dirty="0"/>
              <a:t> </a:t>
            </a:r>
            <a:r>
              <a:rPr lang="ar-IQ" b="1" dirty="0"/>
              <a:t>شروط إعمال (ما)</a:t>
            </a:r>
          </a:p>
        </p:txBody>
      </p:sp>
      <p:sp>
        <p:nvSpPr>
          <p:cNvPr id="3" name="عنصر نائب للمحتوى 2">
            <a:extLst>
              <a:ext uri="{FF2B5EF4-FFF2-40B4-BE49-F238E27FC236}">
                <a16:creationId xmlns:a16="http://schemas.microsoft.com/office/drawing/2014/main" id="{BB4E1339-A4C0-4CF1-BFC4-C656EF54CE2E}"/>
              </a:ext>
            </a:extLst>
          </p:cNvPr>
          <p:cNvSpPr>
            <a:spLocks noGrp="1"/>
          </p:cNvSpPr>
          <p:nvPr>
            <p:ph idx="1"/>
          </p:nvPr>
        </p:nvSpPr>
        <p:spPr>
          <a:xfrm>
            <a:off x="0" y="900332"/>
            <a:ext cx="12192000" cy="5957668"/>
          </a:xfrm>
          <a:solidFill>
            <a:schemeClr val="bg2">
              <a:lumMod val="90000"/>
            </a:schemeClr>
          </a:solidFill>
        </p:spPr>
        <p:txBody>
          <a:bodyPr>
            <a:normAutofit/>
          </a:bodyPr>
          <a:lstStyle/>
          <a:p>
            <a:pPr marL="0" indent="0" algn="just">
              <a:buNone/>
            </a:pPr>
            <a:r>
              <a:rPr lang="ar-IQ" sz="3200" b="1" dirty="0"/>
              <a:t>1-ألّا يزاد بعدها إن فإن زيدت بطل عملها نحو (ما إن زيدٌ قائمٌ) .</a:t>
            </a:r>
          </a:p>
          <a:p>
            <a:pPr marL="0" indent="0" algn="just">
              <a:buNone/>
            </a:pPr>
            <a:r>
              <a:rPr lang="ar-IQ" sz="3200" b="1" dirty="0"/>
              <a:t>2- ألّا ينتقض النفي (</a:t>
            </a:r>
            <a:r>
              <a:rPr lang="ar-IQ" sz="3200" b="1" dirty="0" err="1"/>
              <a:t>بإلّا</a:t>
            </a:r>
            <a:r>
              <a:rPr lang="ar-IQ" sz="3200" b="1" dirty="0"/>
              <a:t>) نحو (ما زيدٌ إلا قائمٌ) فلا يجوز نصب قائم وكقوله تعالى: {مَا أَنْتُمْ إِلاَّ بَشَرٌ مِثْلُنَا} وقوله {وَمَا أَنَا إِلاَّ نَذِيرٌ}.</a:t>
            </a:r>
          </a:p>
          <a:p>
            <a:pPr marL="0" indent="0" algn="just">
              <a:buNone/>
            </a:pPr>
            <a:r>
              <a:rPr lang="ar-IQ" sz="3200" b="1" dirty="0"/>
              <a:t>3-ألّا يتقدم خبرها على اسمها وهو غير ظرف ولا جار ومجرور، فإن كان الخبر ظرفاً أو جاراً ومجروراً مثل: (ما في الدار زيدٌ) فقد اخُتلف فيه وظاهر كلام المصنف منع العمل</a:t>
            </a:r>
          </a:p>
          <a:p>
            <a:pPr marL="0" indent="0" algn="just">
              <a:buNone/>
            </a:pPr>
            <a:r>
              <a:rPr lang="ar-IQ" sz="3200" b="1" dirty="0"/>
              <a:t>4- ألّا يتقدم معمول الخبر على الاسم وهو غير ظرف ولا جار ومجرور فإن تقدم بطل عملها نحو: (ما طعامك زيد آكل) فإن كان المعمول ظرفاً أو جاراً ومجروراً لم يبطل عملها نحو (ما عندك زيدٌ مقيماً) و(ما بي أنت معنياً)</a:t>
            </a:r>
          </a:p>
          <a:p>
            <a:pPr marL="0" indent="0" algn="just">
              <a:buNone/>
            </a:pPr>
            <a:r>
              <a:rPr lang="ar-IQ" sz="3200" b="1" dirty="0"/>
              <a:t>5-ألّا تتكرر ما فإن تكررت بطل عملها نحو: (ما </a:t>
            </a:r>
            <a:r>
              <a:rPr lang="ar-IQ" sz="3200" b="1" dirty="0" err="1"/>
              <a:t>ما</a:t>
            </a:r>
            <a:r>
              <a:rPr lang="ar-IQ" sz="3200" b="1" dirty="0"/>
              <a:t> زيدٌ قائمٌ)</a:t>
            </a:r>
          </a:p>
          <a:p>
            <a:pPr marL="0" indent="0" algn="just">
              <a:buNone/>
            </a:pPr>
            <a:r>
              <a:rPr lang="ar-IQ" sz="3200" b="1" dirty="0"/>
              <a:t>6- ألّا يُبدل من خبرها موجبٌ فإن أُبدل بطل عملها نحو: (ما زيد بشيءٍ إلا شيءٌ لا يُعبأ به)</a:t>
            </a:r>
          </a:p>
        </p:txBody>
      </p:sp>
    </p:spTree>
    <p:extLst>
      <p:ext uri="{BB962C8B-B14F-4D97-AF65-F5344CB8AC3E}">
        <p14:creationId xmlns:p14="http://schemas.microsoft.com/office/powerpoint/2010/main" val="1133747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F4B7C66-7D1B-4093-A195-0615F94F05DD}"/>
              </a:ext>
            </a:extLst>
          </p:cNvPr>
          <p:cNvSpPr>
            <a:spLocks noGrp="1"/>
          </p:cNvSpPr>
          <p:nvPr>
            <p:ph type="title"/>
          </p:nvPr>
        </p:nvSpPr>
        <p:spPr>
          <a:xfrm>
            <a:off x="0" y="1"/>
            <a:ext cx="12192000" cy="970670"/>
          </a:xfrm>
        </p:spPr>
        <p:txBody>
          <a:bodyPr>
            <a:normAutofit/>
          </a:bodyPr>
          <a:lstStyle/>
          <a:p>
            <a:r>
              <a:rPr lang="ar-IQ" sz="4000" dirty="0"/>
              <a:t>           </a:t>
            </a:r>
            <a:r>
              <a:rPr lang="ar-IQ" sz="4000" b="1" dirty="0"/>
              <a:t>ورفعَ معطوفٍ بلكن أو ببلْ ... من بعدِ منصوبٍ بما الزم حيثُ حلْ</a:t>
            </a:r>
          </a:p>
        </p:txBody>
      </p:sp>
      <p:sp>
        <p:nvSpPr>
          <p:cNvPr id="3" name="عنصر نائب للمحتوى 2">
            <a:extLst>
              <a:ext uri="{FF2B5EF4-FFF2-40B4-BE49-F238E27FC236}">
                <a16:creationId xmlns:a16="http://schemas.microsoft.com/office/drawing/2014/main" id="{A1D26779-90FF-4F6B-9817-E69451AA8690}"/>
              </a:ext>
            </a:extLst>
          </p:cNvPr>
          <p:cNvSpPr>
            <a:spLocks noGrp="1"/>
          </p:cNvSpPr>
          <p:nvPr>
            <p:ph idx="1"/>
          </p:nvPr>
        </p:nvSpPr>
        <p:spPr>
          <a:xfrm>
            <a:off x="112542" y="970671"/>
            <a:ext cx="12079458" cy="5887328"/>
          </a:xfrm>
          <a:solidFill>
            <a:schemeClr val="tx2">
              <a:lumMod val="60000"/>
              <a:lumOff val="40000"/>
            </a:schemeClr>
          </a:solidFill>
        </p:spPr>
        <p:txBody>
          <a:bodyPr>
            <a:normAutofit/>
          </a:bodyPr>
          <a:lstStyle/>
          <a:p>
            <a:pPr algn="just"/>
            <a:endParaRPr lang="ar-IQ" sz="3600" b="1" dirty="0">
              <a:solidFill>
                <a:schemeClr val="bg1"/>
              </a:solidFill>
            </a:endParaRPr>
          </a:p>
          <a:p>
            <a:pPr algn="just"/>
            <a:r>
              <a:rPr lang="ar-IQ" sz="4400" b="1" dirty="0">
                <a:solidFill>
                  <a:schemeClr val="bg1"/>
                </a:solidFill>
              </a:rPr>
              <a:t>إذا وقع بعد خبر ما عاطف فإن كان مقتضياً للإيجاب تعين رفع الاسم الواقع بعده ولا يجوز نصبه عطفاً على خبر ما؛ لأن ما لا تعمل في الموجب وذلك نحو (لكن وبل) مثل: (ما زيد قائماً لكن قاعدٌ) أو (ما زيد قائماً بل قاعدٌ).</a:t>
            </a:r>
          </a:p>
          <a:p>
            <a:pPr marL="0" indent="0" algn="just">
              <a:buNone/>
            </a:pPr>
            <a:r>
              <a:rPr lang="ar-IQ" sz="4400" b="1" dirty="0">
                <a:solidFill>
                  <a:schemeClr val="bg1"/>
                </a:solidFill>
              </a:rPr>
              <a:t> وإن كان الحرف العاطف غيرَ مقتضٍ للإيجاب كالواو ونحوها جاز النصب والرفع نحو: (ما زيدٌ قائماً ولا قاعداً) ويجوز الرفع فتقول (ولا قاعدٌ) وهو خبر لمبتدأ محذوف.</a:t>
            </a:r>
          </a:p>
        </p:txBody>
      </p:sp>
    </p:spTree>
    <p:extLst>
      <p:ext uri="{BB962C8B-B14F-4D97-AF65-F5344CB8AC3E}">
        <p14:creationId xmlns:p14="http://schemas.microsoft.com/office/powerpoint/2010/main" val="3970159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6B51CC1-6D14-4D54-8825-0776AE6BFDAA}"/>
              </a:ext>
            </a:extLst>
          </p:cNvPr>
          <p:cNvSpPr>
            <a:spLocks noGrp="1"/>
          </p:cNvSpPr>
          <p:nvPr>
            <p:ph type="title"/>
          </p:nvPr>
        </p:nvSpPr>
        <p:spPr>
          <a:xfrm>
            <a:off x="0" y="1"/>
            <a:ext cx="12192000" cy="801857"/>
          </a:xfrm>
        </p:spPr>
        <p:txBody>
          <a:bodyPr/>
          <a:lstStyle/>
          <a:p>
            <a:r>
              <a:rPr lang="ar-IQ" b="1" dirty="0"/>
              <a:t>     وبعد ما وليس جَرَّ البا الخبرْ ... وبعد لا ونفيِ كان قد يُجَر</a:t>
            </a:r>
          </a:p>
        </p:txBody>
      </p:sp>
      <p:sp>
        <p:nvSpPr>
          <p:cNvPr id="3" name="عنصر نائب للمحتوى 2">
            <a:extLst>
              <a:ext uri="{FF2B5EF4-FFF2-40B4-BE49-F238E27FC236}">
                <a16:creationId xmlns:a16="http://schemas.microsoft.com/office/drawing/2014/main" id="{5D07F384-F372-4694-B361-78D8A611E866}"/>
              </a:ext>
            </a:extLst>
          </p:cNvPr>
          <p:cNvSpPr>
            <a:spLocks noGrp="1"/>
          </p:cNvSpPr>
          <p:nvPr>
            <p:ph idx="1"/>
          </p:nvPr>
        </p:nvSpPr>
        <p:spPr>
          <a:xfrm>
            <a:off x="0" y="801858"/>
            <a:ext cx="12192000" cy="5894363"/>
          </a:xfrm>
          <a:solidFill>
            <a:schemeClr val="accent1">
              <a:lumMod val="60000"/>
              <a:lumOff val="40000"/>
            </a:schemeClr>
          </a:solidFill>
        </p:spPr>
        <p:txBody>
          <a:bodyPr>
            <a:normAutofit/>
          </a:bodyPr>
          <a:lstStyle/>
          <a:p>
            <a:pPr algn="just"/>
            <a:endParaRPr lang="ar-IQ" sz="3600" b="1" dirty="0">
              <a:solidFill>
                <a:schemeClr val="bg1"/>
              </a:solidFill>
            </a:endParaRPr>
          </a:p>
          <a:p>
            <a:pPr algn="just"/>
            <a:r>
              <a:rPr lang="ar-IQ" sz="3600" b="1" dirty="0">
                <a:solidFill>
                  <a:schemeClr val="bg1"/>
                </a:solidFill>
              </a:rPr>
              <a:t>تزاد الباء كثيرا في الخبر بعد ليس وما نحو قوله تعالى: {أَلَيْسَ اللهُ بِكَافٍ عَبْدَهُ} و {أَلَيْسَ اللهُ بِعَزِيزٍ ذِي انْتِقَامٍ} {وَمَا رَبُّكَ بِغَافِلٍ عَمَّا يَعْمَلُونَ} و {وَمَا رَبُّكَ بِظَلاَّمٍ لِلْعَبِيدِ} وقد اختُلف في جواز زيادتها في الخبر على لغة بني تميم والأقوى ورودها.</a:t>
            </a:r>
          </a:p>
          <a:p>
            <a:pPr algn="just"/>
            <a:r>
              <a:rPr lang="ar-IQ" sz="3600" b="1" dirty="0">
                <a:solidFill>
                  <a:schemeClr val="bg1"/>
                </a:solidFill>
              </a:rPr>
              <a:t>وقد وردت زيادة الباء قليلاً في خبر لا كقوله:</a:t>
            </a:r>
          </a:p>
          <a:p>
            <a:pPr marL="0" indent="0" algn="r" rtl="1">
              <a:buNone/>
            </a:pPr>
            <a:r>
              <a:rPr lang="ar-IQ" sz="3600" b="1" dirty="0">
                <a:solidFill>
                  <a:schemeClr val="bg1"/>
                </a:solidFill>
              </a:rPr>
              <a:t>       فكن لي شفيعاً يوم لا ذو شفاعةٍ ... بمغنٍ فتيلاً عن سَوادِ بن قَارب</a:t>
            </a:r>
          </a:p>
          <a:p>
            <a:pPr algn="r" rtl="1"/>
            <a:r>
              <a:rPr lang="ar-IQ" sz="3600" b="1" dirty="0">
                <a:solidFill>
                  <a:schemeClr val="bg1"/>
                </a:solidFill>
              </a:rPr>
              <a:t>كما وردت زيادتها في خبر مضارع كان المنفية بلم كقوله:</a:t>
            </a:r>
          </a:p>
          <a:p>
            <a:pPr marL="0" indent="0" algn="r" rtl="1">
              <a:buNone/>
            </a:pPr>
            <a:r>
              <a:rPr lang="ar-IQ" sz="3600" b="1" dirty="0">
                <a:solidFill>
                  <a:schemeClr val="bg1"/>
                </a:solidFill>
              </a:rPr>
              <a:t>          وإن مُدت الأيدي إلى الزاد لم أكنْ ... بأعجلهم </a:t>
            </a:r>
            <a:r>
              <a:rPr lang="ar-IQ" sz="3600" b="1">
                <a:solidFill>
                  <a:schemeClr val="bg1"/>
                </a:solidFill>
              </a:rPr>
              <a:t>إذ أجشعُ القومِ أعجلُ</a:t>
            </a:r>
            <a:endParaRPr lang="ar-IQ" sz="3600" b="1" dirty="0">
              <a:solidFill>
                <a:schemeClr val="bg1"/>
              </a:solidFill>
            </a:endParaRPr>
          </a:p>
          <a:p>
            <a:pPr marL="0" indent="0" algn="just">
              <a:buNone/>
            </a:pPr>
            <a:endParaRPr lang="ar-IQ" sz="1800" b="0" dirty="0">
              <a:solidFill>
                <a:srgbClr val="FF0000"/>
              </a:solidFill>
              <a:latin typeface="Simplified Arabic" panose="02020603050405020304" pitchFamily="18" charset="-78"/>
              <a:cs typeface="Simplified Arabic" panose="02020603050405020304" pitchFamily="18" charset="-78"/>
            </a:endParaRPr>
          </a:p>
          <a:p>
            <a:pPr algn="just"/>
            <a:endParaRPr lang="ar-IQ" sz="3600" b="1" dirty="0"/>
          </a:p>
        </p:txBody>
      </p:sp>
    </p:spTree>
    <p:extLst>
      <p:ext uri="{BB962C8B-B14F-4D97-AF65-F5344CB8AC3E}">
        <p14:creationId xmlns:p14="http://schemas.microsoft.com/office/powerpoint/2010/main" val="228381442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374</TotalTime>
  <Words>534</Words>
  <Application>Microsoft Office PowerPoint</Application>
  <PresentationFormat>شاشة عريضة</PresentationFormat>
  <Paragraphs>23</Paragraphs>
  <Slides>4</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4</vt:i4>
      </vt:variant>
    </vt:vector>
  </HeadingPairs>
  <TitlesOfParts>
    <vt:vector size="9" baseType="lpstr">
      <vt:lpstr>Arial</vt:lpstr>
      <vt:lpstr>Calibri</vt:lpstr>
      <vt:lpstr>Calibri Light</vt:lpstr>
      <vt:lpstr>Simplified Arabic</vt:lpstr>
      <vt:lpstr>نسق Office</vt:lpstr>
      <vt:lpstr>        الحروف المشبهات بليس(ما- لا- لات- إن)         أولاً- (ما)         إعمالَ ليس أُعملتْ ما دون إن ... مع بقا النّفي وترتيبٍ زُكِنْ         وسبقَ حرفِ جرٍّ أو ظرفٍ كما ... بي أنت مَعنياً أجاز العُلما</vt:lpstr>
      <vt:lpstr> شروط إعمال (ما)</vt:lpstr>
      <vt:lpstr>           ورفعَ معطوفٍ بلكن أو ببلْ ... من بعدِ منصوبٍ بما الزم حيثُ حلْ</vt:lpstr>
      <vt:lpstr>     وبعد ما وليس جَرَّ البا الخبرْ ... وبعد لا ونفيِ كان قد يُجَر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الحروف العاملة عمل ليس(ما- لا- لات- إن)       إعمالَ ليس أُعملتْ ما دون إن ... مع بقا النّفي وترتيبٍ زُكِنْ       وسبقَ حرفِ جرٍّ أو ظرفٍ كما ... بي أنت مَعنياً أجاز العُلما</dc:title>
  <dc:creator>هيثم البصري</dc:creator>
  <cp:lastModifiedBy>هيثم البصري</cp:lastModifiedBy>
  <cp:revision>19</cp:revision>
  <dcterms:created xsi:type="dcterms:W3CDTF">2021-06-27T13:50:35Z</dcterms:created>
  <dcterms:modified xsi:type="dcterms:W3CDTF">2021-06-28T12:36:17Z</dcterms:modified>
</cp:coreProperties>
</file>